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26617e0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1e26617e08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6a6cad2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e26a6cad2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26a6cad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e26a6cad2f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279ac979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e279ac9790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279ac979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e279ac9790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279ac979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e279ac9790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279ac979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e279ac9790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26617e08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e26617e081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26617e08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e26617e081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279ac979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e279ac9790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26617e08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e26617e081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279ac97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e279ac9790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26a6cad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e26a6cad2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279ac979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e279ac9790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26a6cad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e26a6cad2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26a6cad2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e26a6cad2f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0065" y="274243"/>
            <a:ext cx="82038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5861" y="975436"/>
            <a:ext cx="5528400" cy="26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7.gif"/><Relationship Id="rId5" Type="http://schemas.openxmlformats.org/officeDocument/2006/relationships/image" Target="../media/image16.gif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1432" y="4281125"/>
            <a:ext cx="1646462" cy="5613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117850" y="3403700"/>
            <a:ext cx="47898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Tópicos especiais em Aplicações gráficas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009600" y="3678200"/>
            <a:ext cx="2898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06045" lvl="0" marL="11811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Trebuchet MS"/>
                <a:ea typeface="Trebuchet MS"/>
                <a:cs typeface="Trebuchet MS"/>
                <a:sym typeface="Trebuchet MS"/>
              </a:rPr>
              <a:t>Victor Eduardo Requia  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06045" lvl="0" marL="11811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rofessor Marcelo Hounsell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Trebuchet MS"/>
                <a:ea typeface="Trebuchet MS"/>
                <a:cs typeface="Trebuchet MS"/>
                <a:sym typeface="Trebuchet MS"/>
              </a:rPr>
              <a:t>09/05/2023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6804900" y="2477725"/>
            <a:ext cx="2103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Classificação dos Jogos Tipo de Arte</a:t>
            </a:r>
            <a:endParaRPr sz="1800"/>
          </a:p>
        </p:txBody>
      </p:sp>
      <p:grpSp>
        <p:nvGrpSpPr>
          <p:cNvPr id="64" name="Google Shape;64;p14"/>
          <p:cNvGrpSpPr/>
          <p:nvPr/>
        </p:nvGrpSpPr>
        <p:grpSpPr>
          <a:xfrm>
            <a:off x="0" y="9"/>
            <a:ext cx="6857998" cy="5143492"/>
            <a:chOff x="0" y="12"/>
            <a:chExt cx="9143997" cy="6857989"/>
          </a:xfrm>
        </p:grpSpPr>
        <p:pic>
          <p:nvPicPr>
            <p:cNvPr id="65" name="Google Shape;6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89001"/>
              <a:ext cx="4052164" cy="666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80358" y="12"/>
              <a:ext cx="5363639" cy="906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6896180" y="4909280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Red Dead Redemption 2</a:t>
            </a:r>
            <a:r>
              <a:rPr lang="pt-BR" sz="2400"/>
              <a:t>- Design 3D Realista</a:t>
            </a:r>
            <a:endParaRPr sz="2400"/>
          </a:p>
        </p:txBody>
      </p:sp>
      <p:sp>
        <p:nvSpPr>
          <p:cNvPr id="154" name="Google Shape;154;p23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149" y="848888"/>
            <a:ext cx="6125701" cy="3445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3429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Red Dead Redemption 2- Design 3D Realista</a:t>
            </a:r>
            <a:endParaRPr sz="2400"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0" y="1143000"/>
            <a:ext cx="5143500" cy="28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640000" dist="3048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Stardew Valley </a:t>
            </a:r>
            <a:r>
              <a:rPr lang="pt-BR" sz="2400"/>
              <a:t>- Pixel Art e Cartoon</a:t>
            </a:r>
            <a:endParaRPr sz="2400"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300" y="890575"/>
            <a:ext cx="5867400" cy="336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3619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Stardew Valley - Pixel Art e Cartoon</a:t>
            </a:r>
            <a:endParaRPr sz="2400"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675" y="1381125"/>
            <a:ext cx="4238625" cy="238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2857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Borderlands 3</a:t>
            </a:r>
            <a:r>
              <a:rPr lang="pt-BR" sz="2400"/>
              <a:t> - C</a:t>
            </a:r>
            <a:r>
              <a:rPr lang="pt-BR" sz="2400"/>
              <a:t>el Shading e 3D</a:t>
            </a:r>
            <a:endParaRPr sz="2400"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599" y="1132350"/>
            <a:ext cx="2878799" cy="287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Borderlands 3 - Cel Shading e 3D</a:t>
            </a:r>
            <a:endParaRPr sz="2400"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0" y="1143000"/>
            <a:ext cx="5143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Referências</a:t>
            </a:r>
            <a:endParaRPr sz="2400"/>
          </a:p>
        </p:txBody>
      </p:sp>
      <p:sp>
        <p:nvSpPr>
          <p:cNvPr id="208" name="Google Shape;208;p29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" name="Google Shape;209;p29"/>
          <p:cNvSpPr txBox="1"/>
          <p:nvPr/>
        </p:nvSpPr>
        <p:spPr>
          <a:xfrm>
            <a:off x="364075" y="942975"/>
            <a:ext cx="83226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SATO, A. K., &amp; CARDOSO, M. V. (10 - 12 DE NOVEMBRO DE 2008). ALÉM DO GÊNERO: UMA POSSIBILIDADE PARA A CLASIFICAÇÃO DE JOGOS. PROCEEDINGS OF SBGAMES'08: ART &amp; DESIGN TRACK , PP. 1-10.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Donovan, Andy &amp; Cho, Hyerim &amp; Magnifico, Chris &amp; Lee, Jin. (2013). Pretty as a pixel: Issues and challenges in developing a controlled vocabulary for video game visual styles. 413-414. 10.1145/2467696.2467747.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highlight>
                  <a:srgbClr val="FFFFFF"/>
                </a:highlight>
              </a:rPr>
              <a:t>Nacke, Lennart E. Grimshaw, Mark N. Lindley, Craig A: More than a feeling: Measurement of sonic user experience and psychophysiology in a first-person shooter game.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highlight>
                  <a:srgbClr val="FFFFFF"/>
                </a:highlight>
              </a:rPr>
              <a:t>Hunicke, R., LeBlanc, M., &amp; Zubek, R. (2004). MDA: A formal approach to game design and game research. In Proceedings of the AAAI Workshop on Challenges in Game AI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highlight>
                  <a:srgbClr val="FFFFFF"/>
                </a:highlight>
              </a:rPr>
              <a:t>Schell, J. (2014). The art of game design: a deck of lenses. CRC Press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highlight>
                  <a:srgbClr val="FFFFFF"/>
                </a:highlight>
              </a:rPr>
              <a:t>Gualeni, S. (2017). Virtual worlds as philosophical tools: How to philosophize with a digital hammer.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Importância</a:t>
            </a:r>
            <a:r>
              <a:rPr lang="pt-BR" sz="2400"/>
              <a:t> da classificação dos Jogos</a:t>
            </a:r>
            <a:endParaRPr sz="2400"/>
          </a:p>
        </p:txBody>
      </p:sp>
      <p:sp>
        <p:nvSpPr>
          <p:cNvPr id="75" name="Google Shape;75;p15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" name="Google Shape;76;p15"/>
          <p:cNvSpPr txBox="1"/>
          <p:nvPr/>
        </p:nvSpPr>
        <p:spPr>
          <a:xfrm>
            <a:off x="286925" y="887725"/>
            <a:ext cx="73581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1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Há uma falta de coerência e unanimidade no entendimento do que é ou o que abrange gênero, idade, etc.. de um jogo (SATO, 2008)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1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Classificação de idade e de gênero podem ser </a:t>
            </a: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diferentes</a:t>
            </a: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 de região para </a:t>
            </a: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região,</a:t>
            </a: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 de plataforma para plataforma, etc…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1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Cada empresa tem seu sistema de classificação individual. </a:t>
            </a:r>
            <a:r>
              <a:rPr lang="pt-BR">
                <a:solidFill>
                  <a:schemeClr val="dk1"/>
                </a:solidFill>
                <a:highlight>
                  <a:schemeClr val="lt1"/>
                </a:highlight>
              </a:rPr>
              <a:t>(SATO, 2008)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1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Irregularidade na faixa etária e no conteúdo dos jogos, pode trazer vários problemas futuros para o usuário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Gênero, estilo de arte, esforço, são fatores relevante na hora da escolha da aquisição de um jogo pelo usuário ou levantamentos estatísticos do mercado de games, marketing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Classificações</a:t>
            </a:r>
            <a:endParaRPr sz="2400"/>
          </a:p>
        </p:txBody>
      </p:sp>
      <p:sp>
        <p:nvSpPr>
          <p:cNvPr id="84" name="Google Shape;84;p16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" name="Google Shape;85;p16"/>
          <p:cNvSpPr txBox="1"/>
          <p:nvPr/>
        </p:nvSpPr>
        <p:spPr>
          <a:xfrm>
            <a:off x="286925" y="889338"/>
            <a:ext cx="5486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Faixa Etária (conteúdo apropriado para cada idade)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Gênero (ação, aventura, estratégia, simulação, RPG)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Plataforma (PC, console de videogame, dispositivos móveis)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Sistema de pontuação (jogos de evolução, jogos de narrativa ramificada)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Mecânica principal (corrida, de tiro, de quebra-cabeça)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Tipo de visão (primeira pessoa, em terceira pessoa, isométrica, entre outras.)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</a:t>
            </a:r>
            <a:r>
              <a:rPr lang="pt-BR" sz="2400"/>
              <a:t>lassificações</a:t>
            </a:r>
            <a:endParaRPr sz="2400"/>
          </a:p>
        </p:txBody>
      </p:sp>
      <p:sp>
        <p:nvSpPr>
          <p:cNvPr id="93" name="Google Shape;93;p17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" name="Google Shape;94;p17"/>
          <p:cNvSpPr txBox="1"/>
          <p:nvPr/>
        </p:nvSpPr>
        <p:spPr>
          <a:xfrm>
            <a:off x="286925" y="889350"/>
            <a:ext cx="4435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Faixa Etária (16 anos)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G</a:t>
            </a:r>
            <a:r>
              <a:rPr lang="pt-BR"/>
              <a:t>ênero (Ação, Simulação, FPS, Guerra)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Plataforma (PC, Console)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Sistema de pontuação (Jogo de evolução)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Mecânica principal (Tiro)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Tipo de visão (Primeira pessoa)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675" y="1140100"/>
            <a:ext cx="4027800" cy="22689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60000" dist="1619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Classificações pela arte</a:t>
            </a:r>
            <a:endParaRPr sz="2400"/>
          </a:p>
        </p:txBody>
      </p:sp>
      <p:sp>
        <p:nvSpPr>
          <p:cNvPr id="104" name="Google Shape;104;p18"/>
          <p:cNvSpPr txBox="1"/>
          <p:nvPr/>
        </p:nvSpPr>
        <p:spPr>
          <a:xfrm>
            <a:off x="357200" y="1007300"/>
            <a:ext cx="5541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Trata de como os objetos no jogo são desenhados (2D) e esculpidos (3D) (Donovan, 2013)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É</a:t>
            </a:r>
            <a:r>
              <a:rPr lang="pt-BR"/>
              <a:t> uma das características mais visíveis e impactantes do jogo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Essencial para contar a história do jogo, criar uma atmosfera e transmitir sua identidade visual. (</a:t>
            </a: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Schell, 2014</a:t>
            </a:r>
            <a:r>
              <a:rPr lang="pt-BR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Jogos podem misturar diferentes estilos de arte ou ter um estilo que evolui conforme o jogador avança no jogo.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Impacta diretamente no público e até mesmo na classificação indicativa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Classificações pela arte</a:t>
            </a:r>
            <a:endParaRPr sz="2400"/>
          </a:p>
        </p:txBody>
      </p:sp>
      <p:sp>
        <p:nvSpPr>
          <p:cNvPr id="112" name="Google Shape;112;p19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25" y="1437250"/>
            <a:ext cx="4027800" cy="226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925" y="1437250"/>
            <a:ext cx="3921000" cy="22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925" y="1437250"/>
            <a:ext cx="578202" cy="57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425" y="1437256"/>
            <a:ext cx="578199" cy="57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Classificações pela arte</a:t>
            </a:r>
            <a:endParaRPr sz="2400"/>
          </a:p>
        </p:txBody>
      </p:sp>
      <p:sp>
        <p:nvSpPr>
          <p:cNvPr id="125" name="Google Shape;125;p20"/>
          <p:cNvSpPr txBox="1"/>
          <p:nvPr/>
        </p:nvSpPr>
        <p:spPr>
          <a:xfrm>
            <a:off x="140400" y="806475"/>
            <a:ext cx="5000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Donovan agrupa em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Estilo artístico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Descreva a intenção artística com os elementos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Cor, composição e estilo das linhas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Hiper-Realismo, pintura e cartoon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Técnicas artísticas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Métodos e renderização para criar a cena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Rotoscopia, rasterização …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Dimensão artística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Descreva a dimensão da arte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2D, 3D e ambas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775" y="1473888"/>
            <a:ext cx="3481300" cy="19284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228600">
              <a:srgbClr val="000000">
                <a:alpha val="50000"/>
              </a:srgbClr>
            </a:outerShdw>
          </a:effectLst>
        </p:spPr>
      </p:pic>
      <p:sp>
        <p:nvSpPr>
          <p:cNvPr id="127" name="Google Shape;127;p20"/>
          <p:cNvSpPr txBox="1"/>
          <p:nvPr/>
        </p:nvSpPr>
        <p:spPr>
          <a:xfrm>
            <a:off x="6498800" y="3484813"/>
            <a:ext cx="216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[https://bpb-us-e1.wpmucdn.com/sites.uw.edu/dist/2/3760/files/2019/09/Pretty-as-a-pixel-Issues-and-challenges-in-developing-a-controlled-vocabulary-for-video-game-visual-styles.pdf]</a:t>
            </a:r>
            <a:endParaRPr sz="600"/>
          </a:p>
        </p:txBody>
      </p:sp>
      <p:sp>
        <p:nvSpPr>
          <p:cNvPr id="128" name="Google Shape;128;p20"/>
          <p:cNvSpPr txBox="1"/>
          <p:nvPr/>
        </p:nvSpPr>
        <p:spPr>
          <a:xfrm>
            <a:off x="6583675" y="120178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/>
              <a:t>sumi-e / cel-shaded / 3D</a:t>
            </a:r>
            <a:endParaRPr i="1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024" y="757700"/>
            <a:ext cx="6449958" cy="362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171450">
              <a:srgbClr val="000000">
                <a:alpha val="50000"/>
              </a:srgbClr>
            </a:outerShdw>
          </a:effectLst>
        </p:spPr>
      </p:pic>
      <p:sp>
        <p:nvSpPr>
          <p:cNvPr id="137" name="Google Shape;137;p21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Cuphead - Design 2D Cartunizado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18" y="4785750"/>
            <a:ext cx="1253880" cy="2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470078" y="274250"/>
            <a:ext cx="678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Cuphead - Design 2D e </a:t>
            </a:r>
            <a:r>
              <a:rPr lang="pt-BR" sz="2400"/>
              <a:t>Cartunizado</a:t>
            </a:r>
            <a:endParaRPr sz="2400"/>
          </a:p>
        </p:txBody>
      </p:sp>
      <p:sp>
        <p:nvSpPr>
          <p:cNvPr id="145" name="Google Shape;145;p22"/>
          <p:cNvSpPr/>
          <p:nvPr/>
        </p:nvSpPr>
        <p:spPr>
          <a:xfrm>
            <a:off x="0" y="355587"/>
            <a:ext cx="287020" cy="270033"/>
          </a:xfrm>
          <a:custGeom>
            <a:rect b="b" l="l" r="r" t="t"/>
            <a:pathLst>
              <a:path extrusionOk="0" h="360044" w="287020">
                <a:moveTo>
                  <a:pt x="286918" y="0"/>
                </a:moveTo>
                <a:lnTo>
                  <a:pt x="0" y="0"/>
                </a:lnTo>
                <a:lnTo>
                  <a:pt x="0" y="359638"/>
                </a:lnTo>
                <a:lnTo>
                  <a:pt x="286918" y="359638"/>
                </a:lnTo>
                <a:lnTo>
                  <a:pt x="286918" y="0"/>
                </a:lnTo>
                <a:close/>
              </a:path>
            </a:pathLst>
          </a:custGeom>
          <a:solidFill>
            <a:srgbClr val="139A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950" y="1124975"/>
            <a:ext cx="5144100" cy="289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20000" dist="2286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